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Medium"/>
      <p:regular r:id="rId17"/>
    </p:embeddedFont>
    <p:embeddedFont>
      <p:font typeface="Fraunces Medium"/>
      <p:regular r:id="rId18"/>
    </p:embeddedFont>
    <p:embeddedFont>
      <p:font typeface="Fraunces Medium"/>
      <p:regular r:id="rId19"/>
    </p:embeddedFont>
    <p:embeddedFont>
      <p:font typeface="Fraunces Medium"/>
      <p:regular r:id="rId20"/>
    </p:embeddedFont>
    <p:embeddedFont>
      <p:font typeface="Epilogue"/>
      <p:regular r:id="rId21"/>
    </p:embeddedFont>
    <p:embeddedFont>
      <p:font typeface="Epilogue"/>
      <p:regular r:id="rId22"/>
    </p:embeddedFont>
    <p:embeddedFont>
      <p:font typeface="Epilogue"/>
      <p:regular r:id="rId23"/>
    </p:embeddedFont>
    <p:embeddedFont>
      <p:font typeface="Epilogu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Leveraging Artificial Intelligence for Business Transformation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Welcome to the future of business, where Artificial Intelligence is revolutionizing industries and transforming the way we work. This presentation will explore the key aspects of AI literacy, its impact on organizations and individuals, and the strategies to embrace this transformative technology.</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208990"/>
            <a:ext cx="347663" cy="347663"/>
          </a:xfrm>
          <a:prstGeom prst="rect">
            <a:avLst/>
          </a:prstGeom>
        </p:spPr>
      </p:pic>
      <p:sp>
        <p:nvSpPr>
          <p:cNvPr id="7" name="Text 3"/>
          <p:cNvSpPr/>
          <p:nvPr/>
        </p:nvSpPr>
        <p:spPr>
          <a:xfrm>
            <a:off x="6756440" y="6184463"/>
            <a:ext cx="2812494" cy="396835"/>
          </a:xfrm>
          <a:prstGeom prst="rect">
            <a:avLst/>
          </a:prstGeom>
          <a:noFill/>
          <a:ln/>
        </p:spPr>
        <p:txBody>
          <a:bodyPr wrap="none" lIns="0" tIns="0" rIns="0" bIns="0" rtlCol="0" anchor="t"/>
          <a:lstStyle/>
          <a:p>
            <a:pPr algn="l" indent="0" marL="0">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by Akshay Damodar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07619"/>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Embracing the Future of AI-Powered Entrepreneurship</a:t>
            </a:r>
            <a:endParaRPr lang="en-US" sz="4450" dirty="0"/>
          </a:p>
        </p:txBody>
      </p:sp>
      <p:pic>
        <p:nvPicPr>
          <p:cNvPr id="3" name="Image 0" descr="preencoded.png">    </p:cNvPr>
          <p:cNvPicPr>
            <a:picLocks noChangeAspect="1"/>
          </p:cNvPicPr>
          <p:nvPr/>
        </p:nvPicPr>
        <p:blipFill>
          <a:blip r:embed="rId1"/>
          <a:stretch>
            <a:fillRect/>
          </a:stretch>
        </p:blipFill>
        <p:spPr>
          <a:xfrm>
            <a:off x="4960382" y="3924776"/>
            <a:ext cx="1448872" cy="907256"/>
          </a:xfrm>
          <a:prstGeom prst="rect">
            <a:avLst/>
          </a:prstGeom>
        </p:spPr>
      </p:pic>
      <p:pic>
        <p:nvPicPr>
          <p:cNvPr id="4" name="Image 1" descr="preencoded.png">    </p:cNvPr>
          <p:cNvPicPr>
            <a:picLocks noChangeAspect="1"/>
          </p:cNvPicPr>
          <p:nvPr/>
        </p:nvPicPr>
        <p:blipFill>
          <a:blip r:embed="rId2"/>
          <a:stretch>
            <a:fillRect/>
          </a:stretch>
        </p:blipFill>
        <p:spPr>
          <a:xfrm>
            <a:off x="6590705" y="3924776"/>
            <a:ext cx="1448872" cy="907256"/>
          </a:xfrm>
          <a:prstGeom prst="rect">
            <a:avLst/>
          </a:prstGeom>
        </p:spPr>
      </p:pic>
      <p:pic>
        <p:nvPicPr>
          <p:cNvPr id="5" name="Image 2" descr="preencoded.png">    </p:cNvPr>
          <p:cNvPicPr>
            <a:picLocks noChangeAspect="1"/>
          </p:cNvPicPr>
          <p:nvPr/>
        </p:nvPicPr>
        <p:blipFill>
          <a:blip r:embed="rId3"/>
          <a:stretch>
            <a:fillRect/>
          </a:stretch>
        </p:blipFill>
        <p:spPr>
          <a:xfrm>
            <a:off x="8221028" y="3924776"/>
            <a:ext cx="1448872" cy="907256"/>
          </a:xfrm>
          <a:prstGeom prst="rect">
            <a:avLst/>
          </a:prstGeom>
        </p:spPr>
      </p:pic>
      <p:sp>
        <p:nvSpPr>
          <p:cNvPr id="6" name="Text 1"/>
          <p:cNvSpPr/>
          <p:nvPr/>
        </p:nvSpPr>
        <p:spPr>
          <a:xfrm>
            <a:off x="793790" y="523315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future of entrepreneurship lies in embracing AI as a transformative tool. By fostering an AI-literate workforce and leveraging AI's capabilities, businesses can unlock new opportunities and create a more sustainable and equitable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Understanding AI Literacy: A Fundamental Shift in the Workplace</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What is AI Literacy?</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AI literacy encompasses understanding AI concepts, its capabilities, and its ethical implications. It involves critical thinking about AI's applications, limitations, and potential impacts.</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Why it Matters</a:t>
            </a:r>
            <a:endParaRPr lang="en-US" sz="2200" dirty="0"/>
          </a:p>
        </p:txBody>
      </p:sp>
      <p:sp>
        <p:nvSpPr>
          <p:cNvPr id="6" name="Text 4"/>
          <p:cNvSpPr/>
          <p:nvPr/>
        </p:nvSpPr>
        <p:spPr>
          <a:xfrm>
            <a:off x="7599521" y="456973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AI literacy empowers individuals to leverage AI effectively, collaborate with AI systems, and navigate the evolving workplace landscape.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1969" y="925949"/>
            <a:ext cx="7652861" cy="1997035"/>
          </a:xfrm>
          <a:prstGeom prst="rect">
            <a:avLst/>
          </a:prstGeom>
          <a:noFill/>
          <a:ln/>
        </p:spPr>
        <p:txBody>
          <a:bodyPr wrap="square" lIns="0" tIns="0" rIns="0" bIns="0" rtlCol="0" anchor="t"/>
          <a:lstStyle/>
          <a:p>
            <a:pPr indent="0" marL="0">
              <a:lnSpc>
                <a:spcPts val="5200"/>
              </a:lnSpc>
              <a:buNone/>
            </a:pPr>
            <a:r>
              <a:rPr lang="en-US" sz="4150" dirty="0">
                <a:solidFill>
                  <a:srgbClr val="FFFFFF"/>
                </a:solidFill>
                <a:latin typeface="Fraunces Medium" pitchFamily="34" charset="0"/>
                <a:ea typeface="Fraunces Medium" pitchFamily="34" charset="-122"/>
                <a:cs typeface="Fraunces Medium" pitchFamily="34" charset="-120"/>
              </a:rPr>
              <a:t>Bridging the AI Usage and Literacy Gaps Across the Enterprise</a:t>
            </a:r>
            <a:endParaRPr lang="en-US" sz="4150" dirty="0"/>
          </a:p>
        </p:txBody>
      </p:sp>
      <p:sp>
        <p:nvSpPr>
          <p:cNvPr id="4" name="Shape 1"/>
          <p:cNvSpPr/>
          <p:nvPr/>
        </p:nvSpPr>
        <p:spPr>
          <a:xfrm>
            <a:off x="6231969" y="3242429"/>
            <a:ext cx="3719989" cy="2264807"/>
          </a:xfrm>
          <a:prstGeom prst="roundRect">
            <a:avLst>
              <a:gd name="adj" fmla="val 3950"/>
            </a:avLst>
          </a:prstGeom>
          <a:solidFill>
            <a:srgbClr val="283157"/>
          </a:solidFill>
          <a:ln w="7620">
            <a:solidFill>
              <a:srgbClr val="414A70"/>
            </a:solidFill>
            <a:prstDash val="solid"/>
          </a:ln>
        </p:spPr>
      </p:sp>
      <p:sp>
        <p:nvSpPr>
          <p:cNvPr id="5" name="Text 2"/>
          <p:cNvSpPr/>
          <p:nvPr/>
        </p:nvSpPr>
        <p:spPr>
          <a:xfrm>
            <a:off x="6452592" y="3463052"/>
            <a:ext cx="2662714"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AI Usage Gap</a:t>
            </a:r>
            <a:endParaRPr lang="en-US" sz="2050" dirty="0"/>
          </a:p>
        </p:txBody>
      </p:sp>
      <p:sp>
        <p:nvSpPr>
          <p:cNvPr id="6" name="Text 3"/>
          <p:cNvSpPr/>
          <p:nvPr/>
        </p:nvSpPr>
        <p:spPr>
          <a:xfrm>
            <a:off x="6452592" y="3923586"/>
            <a:ext cx="3278743" cy="1363028"/>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Many businesses adopt AI solutions without a clear understanding of their capabilities and limitations.</a:t>
            </a:r>
            <a:endParaRPr lang="en-US" sz="1650" dirty="0"/>
          </a:p>
        </p:txBody>
      </p:sp>
      <p:sp>
        <p:nvSpPr>
          <p:cNvPr id="7" name="Shape 4"/>
          <p:cNvSpPr/>
          <p:nvPr/>
        </p:nvSpPr>
        <p:spPr>
          <a:xfrm>
            <a:off x="10164961" y="3242429"/>
            <a:ext cx="3719989" cy="2264807"/>
          </a:xfrm>
          <a:prstGeom prst="roundRect">
            <a:avLst>
              <a:gd name="adj" fmla="val 3950"/>
            </a:avLst>
          </a:prstGeom>
          <a:solidFill>
            <a:srgbClr val="283157"/>
          </a:solidFill>
          <a:ln w="7620">
            <a:solidFill>
              <a:srgbClr val="414A70"/>
            </a:solidFill>
            <a:prstDash val="solid"/>
          </a:ln>
        </p:spPr>
      </p:sp>
      <p:sp>
        <p:nvSpPr>
          <p:cNvPr id="8" name="Text 5"/>
          <p:cNvSpPr/>
          <p:nvPr/>
        </p:nvSpPr>
        <p:spPr>
          <a:xfrm>
            <a:off x="10385584" y="3463052"/>
            <a:ext cx="2662714"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AI Literacy Gap</a:t>
            </a:r>
            <a:endParaRPr lang="en-US" sz="2050" dirty="0"/>
          </a:p>
        </p:txBody>
      </p:sp>
      <p:sp>
        <p:nvSpPr>
          <p:cNvPr id="9" name="Text 6"/>
          <p:cNvSpPr/>
          <p:nvPr/>
        </p:nvSpPr>
        <p:spPr>
          <a:xfrm>
            <a:off x="10385584" y="3923586"/>
            <a:ext cx="3278743" cy="1363028"/>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Employees lack the knowledge and skills to effectively use and collaborate with AI, hindering its full potential.</a:t>
            </a:r>
            <a:endParaRPr lang="en-US" sz="1650" dirty="0"/>
          </a:p>
        </p:txBody>
      </p:sp>
      <p:sp>
        <p:nvSpPr>
          <p:cNvPr id="10" name="Shape 7"/>
          <p:cNvSpPr/>
          <p:nvPr/>
        </p:nvSpPr>
        <p:spPr>
          <a:xfrm>
            <a:off x="6231969" y="5720239"/>
            <a:ext cx="7652861" cy="1583293"/>
          </a:xfrm>
          <a:prstGeom prst="roundRect">
            <a:avLst>
              <a:gd name="adj" fmla="val 5651"/>
            </a:avLst>
          </a:prstGeom>
          <a:solidFill>
            <a:srgbClr val="283157"/>
          </a:solidFill>
          <a:ln w="7620">
            <a:solidFill>
              <a:srgbClr val="414A70"/>
            </a:solidFill>
            <a:prstDash val="solid"/>
          </a:ln>
        </p:spPr>
      </p:sp>
      <p:sp>
        <p:nvSpPr>
          <p:cNvPr id="11" name="Text 8"/>
          <p:cNvSpPr/>
          <p:nvPr/>
        </p:nvSpPr>
        <p:spPr>
          <a:xfrm>
            <a:off x="6452592" y="5940862"/>
            <a:ext cx="2662714"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The Solution</a:t>
            </a:r>
            <a:endParaRPr lang="en-US" sz="2050" dirty="0"/>
          </a:p>
        </p:txBody>
      </p:sp>
      <p:sp>
        <p:nvSpPr>
          <p:cNvPr id="12" name="Text 9"/>
          <p:cNvSpPr/>
          <p:nvPr/>
        </p:nvSpPr>
        <p:spPr>
          <a:xfrm>
            <a:off x="6452592" y="6401395"/>
            <a:ext cx="7211616" cy="681514"/>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Bridging these gaps requires comprehensive training programs, accessible resources, and a culture of continuous learning.</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846" y="781050"/>
            <a:ext cx="7723108" cy="1902738"/>
          </a:xfrm>
          <a:prstGeom prst="rect">
            <a:avLst/>
          </a:prstGeom>
          <a:noFill/>
          <a:ln/>
        </p:spPr>
        <p:txBody>
          <a:bodyPr wrap="square" lIns="0" tIns="0" rIns="0" bIns="0" rtlCol="0" anchor="t"/>
          <a:lstStyle/>
          <a:p>
            <a:pPr indent="0" marL="0">
              <a:lnSpc>
                <a:spcPts val="4950"/>
              </a:lnSpc>
              <a:buNone/>
            </a:pPr>
            <a:r>
              <a:rPr lang="en-US" sz="3950" dirty="0">
                <a:solidFill>
                  <a:srgbClr val="FFFFFF"/>
                </a:solidFill>
                <a:latin typeface="Fraunces Medium" pitchFamily="34" charset="0"/>
                <a:ea typeface="Fraunces Medium" pitchFamily="34" charset="-122"/>
                <a:cs typeface="Fraunces Medium" pitchFamily="34" charset="-120"/>
              </a:rPr>
              <a:t>Demystifying Large Language Models (LLMs): The Foundation of Generative AI</a:t>
            </a:r>
            <a:endParaRPr lang="en-US" sz="3950" dirty="0"/>
          </a:p>
        </p:txBody>
      </p:sp>
      <p:sp>
        <p:nvSpPr>
          <p:cNvPr id="4" name="Shape 1"/>
          <p:cNvSpPr/>
          <p:nvPr/>
        </p:nvSpPr>
        <p:spPr>
          <a:xfrm>
            <a:off x="6196846" y="3216592"/>
            <a:ext cx="456724" cy="456724"/>
          </a:xfrm>
          <a:prstGeom prst="roundRect">
            <a:avLst>
              <a:gd name="adj" fmla="val 18668"/>
            </a:avLst>
          </a:prstGeom>
          <a:solidFill>
            <a:srgbClr val="283157"/>
          </a:solidFill>
          <a:ln w="7620">
            <a:solidFill>
              <a:srgbClr val="414A70"/>
            </a:solidFill>
            <a:prstDash val="solid"/>
          </a:ln>
        </p:spPr>
      </p:sp>
      <p:sp>
        <p:nvSpPr>
          <p:cNvPr id="5" name="Text 2"/>
          <p:cNvSpPr/>
          <p:nvPr/>
        </p:nvSpPr>
        <p:spPr>
          <a:xfrm>
            <a:off x="6355318" y="3292673"/>
            <a:ext cx="139660" cy="30444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1</a:t>
            </a:r>
            <a:endParaRPr lang="en-US" sz="2350" dirty="0"/>
          </a:p>
        </p:txBody>
      </p:sp>
      <p:sp>
        <p:nvSpPr>
          <p:cNvPr id="6" name="Text 3"/>
          <p:cNvSpPr/>
          <p:nvPr/>
        </p:nvSpPr>
        <p:spPr>
          <a:xfrm>
            <a:off x="6856452" y="3216592"/>
            <a:ext cx="2537460" cy="317063"/>
          </a:xfrm>
          <a:prstGeom prst="rect">
            <a:avLst/>
          </a:prstGeom>
          <a:noFill/>
          <a:ln/>
        </p:spPr>
        <p:txBody>
          <a:bodyPr wrap="none" lIns="0" tIns="0" rIns="0" bIns="0" rtlCol="0" anchor="t"/>
          <a:lstStyle/>
          <a:p>
            <a:pPr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Understanding LLMs</a:t>
            </a:r>
            <a:endParaRPr lang="en-US" sz="1950" dirty="0"/>
          </a:p>
        </p:txBody>
      </p:sp>
      <p:sp>
        <p:nvSpPr>
          <p:cNvPr id="7" name="Text 4"/>
          <p:cNvSpPr/>
          <p:nvPr/>
        </p:nvSpPr>
        <p:spPr>
          <a:xfrm>
            <a:off x="6856452" y="3655338"/>
            <a:ext cx="3100507" cy="1948815"/>
          </a:xfrm>
          <a:prstGeom prst="rect">
            <a:avLst/>
          </a:prstGeom>
          <a:noFill/>
          <a:ln/>
        </p:spPr>
        <p:txBody>
          <a:bodyPr wrap="square" lIns="0" tIns="0" rIns="0" bIns="0" rtlCol="0" anchor="t"/>
          <a:lstStyle/>
          <a:p>
            <a:pPr indent="0" marL="0">
              <a:lnSpc>
                <a:spcPts val="2550"/>
              </a:lnSpc>
              <a:buNone/>
            </a:pPr>
            <a:r>
              <a:rPr lang="en-US" sz="1550" dirty="0">
                <a:solidFill>
                  <a:srgbClr val="EBECEF"/>
                </a:solidFill>
                <a:latin typeface="Epilogue" pitchFamily="34" charset="0"/>
                <a:ea typeface="Epilogue" pitchFamily="34" charset="-122"/>
                <a:cs typeface="Epilogue" pitchFamily="34" charset="-120"/>
              </a:rPr>
              <a:t>LLMs are complex AI models trained on vast datasets of text and code, enabling them to generate human-like text, translate languages, and answer questions.</a:t>
            </a:r>
            <a:endParaRPr lang="en-US" sz="1550" dirty="0"/>
          </a:p>
        </p:txBody>
      </p:sp>
      <p:sp>
        <p:nvSpPr>
          <p:cNvPr id="8" name="Shape 5"/>
          <p:cNvSpPr/>
          <p:nvPr/>
        </p:nvSpPr>
        <p:spPr>
          <a:xfrm>
            <a:off x="10159841" y="3216592"/>
            <a:ext cx="456724" cy="456724"/>
          </a:xfrm>
          <a:prstGeom prst="roundRect">
            <a:avLst>
              <a:gd name="adj" fmla="val 18668"/>
            </a:avLst>
          </a:prstGeom>
          <a:solidFill>
            <a:srgbClr val="283157"/>
          </a:solidFill>
          <a:ln w="7620">
            <a:solidFill>
              <a:srgbClr val="414A70"/>
            </a:solidFill>
            <a:prstDash val="solid"/>
          </a:ln>
        </p:spPr>
      </p:sp>
      <p:sp>
        <p:nvSpPr>
          <p:cNvPr id="9" name="Text 6"/>
          <p:cNvSpPr/>
          <p:nvPr/>
        </p:nvSpPr>
        <p:spPr>
          <a:xfrm>
            <a:off x="10295930" y="3292673"/>
            <a:ext cx="184547" cy="30444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2</a:t>
            </a:r>
            <a:endParaRPr lang="en-US" sz="2350" dirty="0"/>
          </a:p>
        </p:txBody>
      </p:sp>
      <p:sp>
        <p:nvSpPr>
          <p:cNvPr id="10" name="Text 7"/>
          <p:cNvSpPr/>
          <p:nvPr/>
        </p:nvSpPr>
        <p:spPr>
          <a:xfrm>
            <a:off x="10819448" y="3216592"/>
            <a:ext cx="2537460" cy="317063"/>
          </a:xfrm>
          <a:prstGeom prst="rect">
            <a:avLst/>
          </a:prstGeom>
          <a:noFill/>
          <a:ln/>
        </p:spPr>
        <p:txBody>
          <a:bodyPr wrap="none" lIns="0" tIns="0" rIns="0" bIns="0" rtlCol="0" anchor="t"/>
          <a:lstStyle/>
          <a:p>
            <a:pPr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Generative AI</a:t>
            </a:r>
            <a:endParaRPr lang="en-US" sz="1950" dirty="0"/>
          </a:p>
        </p:txBody>
      </p:sp>
      <p:sp>
        <p:nvSpPr>
          <p:cNvPr id="11" name="Text 8"/>
          <p:cNvSpPr/>
          <p:nvPr/>
        </p:nvSpPr>
        <p:spPr>
          <a:xfrm>
            <a:off x="10819448" y="3655338"/>
            <a:ext cx="3100507" cy="1624013"/>
          </a:xfrm>
          <a:prstGeom prst="rect">
            <a:avLst/>
          </a:prstGeom>
          <a:noFill/>
          <a:ln/>
        </p:spPr>
        <p:txBody>
          <a:bodyPr wrap="square" lIns="0" tIns="0" rIns="0" bIns="0" rtlCol="0" anchor="t"/>
          <a:lstStyle/>
          <a:p>
            <a:pPr indent="0" marL="0">
              <a:lnSpc>
                <a:spcPts val="2550"/>
              </a:lnSpc>
              <a:buNone/>
            </a:pPr>
            <a:r>
              <a:rPr lang="en-US" sz="1550" dirty="0">
                <a:solidFill>
                  <a:srgbClr val="EBECEF"/>
                </a:solidFill>
                <a:latin typeface="Epilogue" pitchFamily="34" charset="0"/>
                <a:ea typeface="Epilogue" pitchFamily="34" charset="-122"/>
                <a:cs typeface="Epilogue" pitchFamily="34" charset="-120"/>
              </a:rPr>
              <a:t>Generative AI, powered by LLMs, creates new content, designs, and solutions, transforming creative fields and business operations.</a:t>
            </a:r>
            <a:endParaRPr lang="en-US" sz="1550" dirty="0"/>
          </a:p>
        </p:txBody>
      </p:sp>
      <p:sp>
        <p:nvSpPr>
          <p:cNvPr id="12" name="Shape 9"/>
          <p:cNvSpPr/>
          <p:nvPr/>
        </p:nvSpPr>
        <p:spPr>
          <a:xfrm>
            <a:off x="6196846" y="6035397"/>
            <a:ext cx="456724" cy="456724"/>
          </a:xfrm>
          <a:prstGeom prst="roundRect">
            <a:avLst>
              <a:gd name="adj" fmla="val 18668"/>
            </a:avLst>
          </a:prstGeom>
          <a:solidFill>
            <a:srgbClr val="283157"/>
          </a:solidFill>
          <a:ln w="7620">
            <a:solidFill>
              <a:srgbClr val="414A70"/>
            </a:solidFill>
            <a:prstDash val="solid"/>
          </a:ln>
        </p:spPr>
      </p:sp>
      <p:sp>
        <p:nvSpPr>
          <p:cNvPr id="13" name="Text 10"/>
          <p:cNvSpPr/>
          <p:nvPr/>
        </p:nvSpPr>
        <p:spPr>
          <a:xfrm>
            <a:off x="6341150" y="6111478"/>
            <a:ext cx="168116" cy="30444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3</a:t>
            </a:r>
            <a:endParaRPr lang="en-US" sz="2350" dirty="0"/>
          </a:p>
        </p:txBody>
      </p:sp>
      <p:sp>
        <p:nvSpPr>
          <p:cNvPr id="14" name="Text 11"/>
          <p:cNvSpPr/>
          <p:nvPr/>
        </p:nvSpPr>
        <p:spPr>
          <a:xfrm>
            <a:off x="6856452" y="6035397"/>
            <a:ext cx="2537460" cy="317063"/>
          </a:xfrm>
          <a:prstGeom prst="rect">
            <a:avLst/>
          </a:prstGeom>
          <a:noFill/>
          <a:ln/>
        </p:spPr>
        <p:txBody>
          <a:bodyPr wrap="none" lIns="0" tIns="0" rIns="0" bIns="0" rtlCol="0" anchor="t"/>
          <a:lstStyle/>
          <a:p>
            <a:pPr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Applications</a:t>
            </a:r>
            <a:endParaRPr lang="en-US" sz="1950" dirty="0"/>
          </a:p>
        </p:txBody>
      </p:sp>
      <p:sp>
        <p:nvSpPr>
          <p:cNvPr id="15" name="Text 12"/>
          <p:cNvSpPr/>
          <p:nvPr/>
        </p:nvSpPr>
        <p:spPr>
          <a:xfrm>
            <a:off x="6856452" y="6474143"/>
            <a:ext cx="7063502" cy="974408"/>
          </a:xfrm>
          <a:prstGeom prst="rect">
            <a:avLst/>
          </a:prstGeom>
          <a:noFill/>
          <a:ln/>
        </p:spPr>
        <p:txBody>
          <a:bodyPr wrap="square" lIns="0" tIns="0" rIns="0" bIns="0" rtlCol="0" anchor="t"/>
          <a:lstStyle/>
          <a:p>
            <a:pPr indent="0" marL="0">
              <a:lnSpc>
                <a:spcPts val="2550"/>
              </a:lnSpc>
              <a:buNone/>
            </a:pPr>
            <a:r>
              <a:rPr lang="en-US" sz="1550" dirty="0">
                <a:solidFill>
                  <a:srgbClr val="EBECEF"/>
                </a:solidFill>
                <a:latin typeface="Epilogue" pitchFamily="34" charset="0"/>
                <a:ea typeface="Epilogue" pitchFamily="34" charset="-122"/>
                <a:cs typeface="Epilogue" pitchFamily="34" charset="-120"/>
              </a:rPr>
              <a:t>LLMs are revolutionizing industries like content creation, customer service, and data analysis, enabling businesses to automate tasks and create personalized experiences.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1154" y="519827"/>
            <a:ext cx="13308092" cy="1180624"/>
          </a:xfrm>
          <a:prstGeom prst="rect">
            <a:avLst/>
          </a:prstGeom>
          <a:noFill/>
          <a:ln/>
        </p:spPr>
        <p:txBody>
          <a:bodyPr wrap="square" lIns="0" tIns="0" rIns="0" bIns="0" rtlCol="0" anchor="t"/>
          <a:lstStyle/>
          <a:p>
            <a:pPr indent="0" marL="0">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Compounding Effects of AI Literacy: Individual and Organizational Gains</a:t>
            </a:r>
            <a:endParaRPr lang="en-US" sz="3700" dirty="0"/>
          </a:p>
        </p:txBody>
      </p:sp>
      <p:pic>
        <p:nvPicPr>
          <p:cNvPr id="3" name="Image 0" descr="preencoded.png">    </p:cNvPr>
          <p:cNvPicPr>
            <a:picLocks noChangeAspect="1"/>
          </p:cNvPicPr>
          <p:nvPr/>
        </p:nvPicPr>
        <p:blipFill>
          <a:blip r:embed="rId1"/>
          <a:stretch>
            <a:fillRect/>
          </a:stretch>
        </p:blipFill>
        <p:spPr>
          <a:xfrm>
            <a:off x="3329345" y="2078236"/>
            <a:ext cx="1317427" cy="1088588"/>
          </a:xfrm>
          <a:prstGeom prst="rect">
            <a:avLst/>
          </a:prstGeom>
        </p:spPr>
      </p:pic>
      <p:sp>
        <p:nvSpPr>
          <p:cNvPr id="4" name="Text 1"/>
          <p:cNvSpPr/>
          <p:nvPr/>
        </p:nvSpPr>
        <p:spPr>
          <a:xfrm>
            <a:off x="3933825" y="2568416"/>
            <a:ext cx="108347" cy="377904"/>
          </a:xfrm>
          <a:prstGeom prst="rect">
            <a:avLst/>
          </a:prstGeom>
          <a:noFill/>
          <a:ln/>
        </p:spPr>
        <p:txBody>
          <a:bodyPr wrap="none" lIns="0" tIns="0" rIns="0" bIns="0" rtlCol="0" anchor="t"/>
          <a:lstStyle/>
          <a:p>
            <a:pPr algn="ctr" indent="0" marL="0">
              <a:lnSpc>
                <a:spcPts val="2950"/>
              </a:lnSpc>
              <a:buNone/>
            </a:pPr>
            <a:r>
              <a:rPr lang="en-US" sz="1850" dirty="0">
                <a:solidFill>
                  <a:srgbClr val="EBECEF"/>
                </a:solidFill>
                <a:latin typeface="Fraunces Medium" pitchFamily="34" charset="0"/>
                <a:ea typeface="Fraunces Medium" pitchFamily="34" charset="-122"/>
                <a:cs typeface="Fraunces Medium" pitchFamily="34" charset="-120"/>
              </a:rPr>
              <a:t>1</a:t>
            </a:r>
            <a:endParaRPr lang="en-US" sz="1850" dirty="0"/>
          </a:p>
        </p:txBody>
      </p:sp>
      <p:sp>
        <p:nvSpPr>
          <p:cNvPr id="5" name="Text 2"/>
          <p:cNvSpPr/>
          <p:nvPr/>
        </p:nvSpPr>
        <p:spPr>
          <a:xfrm>
            <a:off x="4835604" y="2267069"/>
            <a:ext cx="3079552" cy="295275"/>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Improved Decision-Making</a:t>
            </a:r>
            <a:endParaRPr lang="en-US" sz="1850" dirty="0"/>
          </a:p>
        </p:txBody>
      </p:sp>
      <p:sp>
        <p:nvSpPr>
          <p:cNvPr id="6" name="Text 3"/>
          <p:cNvSpPr/>
          <p:nvPr/>
        </p:nvSpPr>
        <p:spPr>
          <a:xfrm>
            <a:off x="4835604" y="2675692"/>
            <a:ext cx="4002405" cy="302300"/>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Informed decisions based on data insights.</a:t>
            </a:r>
            <a:endParaRPr lang="en-US" sz="1450" dirty="0"/>
          </a:p>
        </p:txBody>
      </p:sp>
      <p:sp>
        <p:nvSpPr>
          <p:cNvPr id="7" name="Shape 4"/>
          <p:cNvSpPr/>
          <p:nvPr/>
        </p:nvSpPr>
        <p:spPr>
          <a:xfrm>
            <a:off x="4693920" y="3180874"/>
            <a:ext cx="9228177" cy="11430"/>
          </a:xfrm>
          <a:prstGeom prst="roundRect">
            <a:avLst>
              <a:gd name="adj" fmla="val 694239"/>
            </a:avLst>
          </a:prstGeom>
          <a:solidFill>
            <a:srgbClr val="414A70"/>
          </a:solidFill>
          <a:ln/>
        </p:spPr>
      </p:sp>
      <p:pic>
        <p:nvPicPr>
          <p:cNvPr id="8" name="Image 1" descr="preencoded.png">    </p:cNvPr>
          <p:cNvPicPr>
            <a:picLocks noChangeAspect="1"/>
          </p:cNvPicPr>
          <p:nvPr/>
        </p:nvPicPr>
        <p:blipFill>
          <a:blip r:embed="rId2"/>
          <a:stretch>
            <a:fillRect/>
          </a:stretch>
        </p:blipFill>
        <p:spPr>
          <a:xfrm>
            <a:off x="2670572" y="3213973"/>
            <a:ext cx="2634972" cy="1088588"/>
          </a:xfrm>
          <a:prstGeom prst="rect">
            <a:avLst/>
          </a:prstGeom>
        </p:spPr>
      </p:pic>
      <p:sp>
        <p:nvSpPr>
          <p:cNvPr id="9" name="Text 5"/>
          <p:cNvSpPr/>
          <p:nvPr/>
        </p:nvSpPr>
        <p:spPr>
          <a:xfrm>
            <a:off x="3916442" y="3569256"/>
            <a:ext cx="143113" cy="377904"/>
          </a:xfrm>
          <a:prstGeom prst="rect">
            <a:avLst/>
          </a:prstGeom>
          <a:noFill/>
          <a:ln/>
        </p:spPr>
        <p:txBody>
          <a:bodyPr wrap="none" lIns="0" tIns="0" rIns="0" bIns="0" rtlCol="0" anchor="t"/>
          <a:lstStyle/>
          <a:p>
            <a:pPr algn="ctr" indent="0" marL="0">
              <a:lnSpc>
                <a:spcPts val="2950"/>
              </a:lnSpc>
              <a:buNone/>
            </a:pPr>
            <a:r>
              <a:rPr lang="en-US" sz="1850" dirty="0">
                <a:solidFill>
                  <a:srgbClr val="EBECEF"/>
                </a:solidFill>
                <a:latin typeface="Fraunces Medium" pitchFamily="34" charset="0"/>
                <a:ea typeface="Fraunces Medium" pitchFamily="34" charset="-122"/>
                <a:cs typeface="Fraunces Medium" pitchFamily="34" charset="-120"/>
              </a:rPr>
              <a:t>2</a:t>
            </a:r>
            <a:endParaRPr lang="en-US" sz="1850" dirty="0"/>
          </a:p>
        </p:txBody>
      </p:sp>
      <p:sp>
        <p:nvSpPr>
          <p:cNvPr id="10" name="Text 6"/>
          <p:cNvSpPr/>
          <p:nvPr/>
        </p:nvSpPr>
        <p:spPr>
          <a:xfrm>
            <a:off x="5494377" y="3402806"/>
            <a:ext cx="2584013" cy="295275"/>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Enhanced Productivity</a:t>
            </a:r>
            <a:endParaRPr lang="en-US" sz="1850" dirty="0"/>
          </a:p>
        </p:txBody>
      </p:sp>
      <p:sp>
        <p:nvSpPr>
          <p:cNvPr id="11" name="Text 7"/>
          <p:cNvSpPr/>
          <p:nvPr/>
        </p:nvSpPr>
        <p:spPr>
          <a:xfrm>
            <a:off x="5494377" y="3811429"/>
            <a:ext cx="6336744" cy="302300"/>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Automation of routine tasks, freeing up time for creative endeavors.</a:t>
            </a:r>
            <a:endParaRPr lang="en-US" sz="1450" dirty="0"/>
          </a:p>
        </p:txBody>
      </p:sp>
      <p:sp>
        <p:nvSpPr>
          <p:cNvPr id="12" name="Shape 8"/>
          <p:cNvSpPr/>
          <p:nvPr/>
        </p:nvSpPr>
        <p:spPr>
          <a:xfrm>
            <a:off x="5352693" y="4316611"/>
            <a:ext cx="8569404" cy="11430"/>
          </a:xfrm>
          <a:prstGeom prst="roundRect">
            <a:avLst>
              <a:gd name="adj" fmla="val 694239"/>
            </a:avLst>
          </a:prstGeom>
          <a:solidFill>
            <a:srgbClr val="414A70"/>
          </a:solidFill>
          <a:ln/>
        </p:spPr>
      </p:sp>
      <p:pic>
        <p:nvPicPr>
          <p:cNvPr id="13" name="Image 2" descr="preencoded.png">    </p:cNvPr>
          <p:cNvPicPr>
            <a:picLocks noChangeAspect="1"/>
          </p:cNvPicPr>
          <p:nvPr/>
        </p:nvPicPr>
        <p:blipFill>
          <a:blip r:embed="rId3"/>
          <a:stretch>
            <a:fillRect/>
          </a:stretch>
        </p:blipFill>
        <p:spPr>
          <a:xfrm>
            <a:off x="2011918" y="4349710"/>
            <a:ext cx="3952399" cy="1088588"/>
          </a:xfrm>
          <a:prstGeom prst="rect">
            <a:avLst/>
          </a:prstGeom>
        </p:spPr>
      </p:pic>
      <p:sp>
        <p:nvSpPr>
          <p:cNvPr id="14" name="Text 9"/>
          <p:cNvSpPr/>
          <p:nvPr/>
        </p:nvSpPr>
        <p:spPr>
          <a:xfrm>
            <a:off x="3922871" y="4704993"/>
            <a:ext cx="130373" cy="377904"/>
          </a:xfrm>
          <a:prstGeom prst="rect">
            <a:avLst/>
          </a:prstGeom>
          <a:noFill/>
          <a:ln/>
        </p:spPr>
        <p:txBody>
          <a:bodyPr wrap="none" lIns="0" tIns="0" rIns="0" bIns="0" rtlCol="0" anchor="t"/>
          <a:lstStyle/>
          <a:p>
            <a:pPr algn="ctr" indent="0" marL="0">
              <a:lnSpc>
                <a:spcPts val="2950"/>
              </a:lnSpc>
              <a:buNone/>
            </a:pPr>
            <a:r>
              <a:rPr lang="en-US" sz="1850" dirty="0">
                <a:solidFill>
                  <a:srgbClr val="EBECEF"/>
                </a:solidFill>
                <a:latin typeface="Fraunces Medium" pitchFamily="34" charset="0"/>
                <a:ea typeface="Fraunces Medium" pitchFamily="34" charset="-122"/>
                <a:cs typeface="Fraunces Medium" pitchFamily="34" charset="-120"/>
              </a:rPr>
              <a:t>3</a:t>
            </a:r>
            <a:endParaRPr lang="en-US" sz="1850" dirty="0"/>
          </a:p>
        </p:txBody>
      </p:sp>
      <p:sp>
        <p:nvSpPr>
          <p:cNvPr id="15" name="Text 10"/>
          <p:cNvSpPr/>
          <p:nvPr/>
        </p:nvSpPr>
        <p:spPr>
          <a:xfrm>
            <a:off x="6153150" y="4538543"/>
            <a:ext cx="2398157" cy="295275"/>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Increased Innovation</a:t>
            </a:r>
            <a:endParaRPr lang="en-US" sz="1850" dirty="0"/>
          </a:p>
        </p:txBody>
      </p:sp>
      <p:sp>
        <p:nvSpPr>
          <p:cNvPr id="16" name="Text 11"/>
          <p:cNvSpPr/>
          <p:nvPr/>
        </p:nvSpPr>
        <p:spPr>
          <a:xfrm>
            <a:off x="6153150" y="4947166"/>
            <a:ext cx="5223510" cy="302300"/>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Exploration of new opportunities and creative solutions.</a:t>
            </a:r>
            <a:endParaRPr lang="en-US" sz="1450" dirty="0"/>
          </a:p>
        </p:txBody>
      </p:sp>
      <p:sp>
        <p:nvSpPr>
          <p:cNvPr id="17" name="Shape 12"/>
          <p:cNvSpPr/>
          <p:nvPr/>
        </p:nvSpPr>
        <p:spPr>
          <a:xfrm>
            <a:off x="6011466" y="5452348"/>
            <a:ext cx="7910632" cy="11430"/>
          </a:xfrm>
          <a:prstGeom prst="roundRect">
            <a:avLst>
              <a:gd name="adj" fmla="val 694239"/>
            </a:avLst>
          </a:prstGeom>
          <a:solidFill>
            <a:srgbClr val="414A70"/>
          </a:solidFill>
          <a:ln/>
        </p:spPr>
      </p:sp>
      <p:pic>
        <p:nvPicPr>
          <p:cNvPr id="18" name="Image 3" descr="preencoded.png">    </p:cNvPr>
          <p:cNvPicPr>
            <a:picLocks noChangeAspect="1"/>
          </p:cNvPicPr>
          <p:nvPr/>
        </p:nvPicPr>
        <p:blipFill>
          <a:blip r:embed="rId4"/>
          <a:stretch>
            <a:fillRect/>
          </a:stretch>
        </p:blipFill>
        <p:spPr>
          <a:xfrm>
            <a:off x="1353145" y="5485448"/>
            <a:ext cx="5269944" cy="1088588"/>
          </a:xfrm>
          <a:prstGeom prst="rect">
            <a:avLst/>
          </a:prstGeom>
        </p:spPr>
      </p:pic>
      <p:sp>
        <p:nvSpPr>
          <p:cNvPr id="19" name="Text 13"/>
          <p:cNvSpPr/>
          <p:nvPr/>
        </p:nvSpPr>
        <p:spPr>
          <a:xfrm>
            <a:off x="3915847" y="5840730"/>
            <a:ext cx="144423" cy="377904"/>
          </a:xfrm>
          <a:prstGeom prst="rect">
            <a:avLst/>
          </a:prstGeom>
          <a:noFill/>
          <a:ln/>
        </p:spPr>
        <p:txBody>
          <a:bodyPr wrap="none" lIns="0" tIns="0" rIns="0" bIns="0" rtlCol="0" anchor="t"/>
          <a:lstStyle/>
          <a:p>
            <a:pPr algn="ctr" indent="0" marL="0">
              <a:lnSpc>
                <a:spcPts val="2950"/>
              </a:lnSpc>
              <a:buNone/>
            </a:pPr>
            <a:r>
              <a:rPr lang="en-US" sz="1850" dirty="0">
                <a:solidFill>
                  <a:srgbClr val="EBECEF"/>
                </a:solidFill>
                <a:latin typeface="Fraunces Medium" pitchFamily="34" charset="0"/>
                <a:ea typeface="Fraunces Medium" pitchFamily="34" charset="-122"/>
                <a:cs typeface="Fraunces Medium" pitchFamily="34" charset="-120"/>
              </a:rPr>
              <a:t>4</a:t>
            </a:r>
            <a:endParaRPr lang="en-US" sz="1850" dirty="0"/>
          </a:p>
        </p:txBody>
      </p:sp>
      <p:sp>
        <p:nvSpPr>
          <p:cNvPr id="20" name="Text 14"/>
          <p:cNvSpPr/>
          <p:nvPr/>
        </p:nvSpPr>
        <p:spPr>
          <a:xfrm>
            <a:off x="6811923" y="5674281"/>
            <a:ext cx="2625328" cy="295275"/>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Competitive Advantage</a:t>
            </a:r>
            <a:endParaRPr lang="en-US" sz="1850" dirty="0"/>
          </a:p>
        </p:txBody>
      </p:sp>
      <p:sp>
        <p:nvSpPr>
          <p:cNvPr id="21" name="Text 15"/>
          <p:cNvSpPr/>
          <p:nvPr/>
        </p:nvSpPr>
        <p:spPr>
          <a:xfrm>
            <a:off x="6811923" y="6082903"/>
            <a:ext cx="4475798" cy="302300"/>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Faster adaptation to changing market demands.</a:t>
            </a:r>
            <a:endParaRPr lang="en-US" sz="1450" dirty="0"/>
          </a:p>
        </p:txBody>
      </p:sp>
      <p:sp>
        <p:nvSpPr>
          <p:cNvPr id="22" name="Shape 16"/>
          <p:cNvSpPr/>
          <p:nvPr/>
        </p:nvSpPr>
        <p:spPr>
          <a:xfrm>
            <a:off x="6670238" y="6588085"/>
            <a:ext cx="7251859" cy="11430"/>
          </a:xfrm>
          <a:prstGeom prst="roundRect">
            <a:avLst>
              <a:gd name="adj" fmla="val 694239"/>
            </a:avLst>
          </a:prstGeom>
          <a:solidFill>
            <a:srgbClr val="414A70"/>
          </a:solidFill>
          <a:ln/>
        </p:spPr>
      </p:sp>
      <p:pic>
        <p:nvPicPr>
          <p:cNvPr id="23" name="Image 4" descr="preencoded.png">    </p:cNvPr>
          <p:cNvPicPr>
            <a:picLocks noChangeAspect="1"/>
          </p:cNvPicPr>
          <p:nvPr/>
        </p:nvPicPr>
        <p:blipFill>
          <a:blip r:embed="rId5"/>
          <a:stretch>
            <a:fillRect/>
          </a:stretch>
        </p:blipFill>
        <p:spPr>
          <a:xfrm>
            <a:off x="694373" y="6621185"/>
            <a:ext cx="6587490" cy="1088588"/>
          </a:xfrm>
          <a:prstGeom prst="rect">
            <a:avLst/>
          </a:prstGeom>
        </p:spPr>
      </p:pic>
      <p:sp>
        <p:nvSpPr>
          <p:cNvPr id="24" name="Text 17"/>
          <p:cNvSpPr/>
          <p:nvPr/>
        </p:nvSpPr>
        <p:spPr>
          <a:xfrm>
            <a:off x="3920014" y="6976467"/>
            <a:ext cx="136088" cy="377904"/>
          </a:xfrm>
          <a:prstGeom prst="rect">
            <a:avLst/>
          </a:prstGeom>
          <a:noFill/>
          <a:ln/>
        </p:spPr>
        <p:txBody>
          <a:bodyPr wrap="none" lIns="0" tIns="0" rIns="0" bIns="0" rtlCol="0" anchor="t"/>
          <a:lstStyle/>
          <a:p>
            <a:pPr algn="ctr" indent="0" marL="0">
              <a:lnSpc>
                <a:spcPts val="2950"/>
              </a:lnSpc>
              <a:buNone/>
            </a:pPr>
            <a:r>
              <a:rPr lang="en-US" sz="1850" dirty="0">
                <a:solidFill>
                  <a:srgbClr val="EBECEF"/>
                </a:solidFill>
                <a:latin typeface="Fraunces Medium" pitchFamily="34" charset="0"/>
                <a:ea typeface="Fraunces Medium" pitchFamily="34" charset="-122"/>
                <a:cs typeface="Fraunces Medium" pitchFamily="34" charset="-120"/>
              </a:rPr>
              <a:t>5</a:t>
            </a:r>
            <a:endParaRPr lang="en-US" sz="1850" dirty="0"/>
          </a:p>
        </p:txBody>
      </p:sp>
      <p:sp>
        <p:nvSpPr>
          <p:cNvPr id="25" name="Text 18"/>
          <p:cNvSpPr/>
          <p:nvPr/>
        </p:nvSpPr>
        <p:spPr>
          <a:xfrm>
            <a:off x="7470696" y="6810018"/>
            <a:ext cx="2361605" cy="295275"/>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Sustainable Growth</a:t>
            </a:r>
            <a:endParaRPr lang="en-US" sz="1850" dirty="0"/>
          </a:p>
        </p:txBody>
      </p:sp>
      <p:sp>
        <p:nvSpPr>
          <p:cNvPr id="26" name="Text 19"/>
          <p:cNvSpPr/>
          <p:nvPr/>
        </p:nvSpPr>
        <p:spPr>
          <a:xfrm>
            <a:off x="7470696" y="7218640"/>
            <a:ext cx="4861322" cy="302300"/>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Long-term success driven by AI-powered strategies.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1158" y="836771"/>
            <a:ext cx="7761684" cy="1851303"/>
          </a:xfrm>
          <a:prstGeom prst="rect">
            <a:avLst/>
          </a:prstGeom>
          <a:noFill/>
          <a:ln/>
        </p:spPr>
        <p:txBody>
          <a:bodyPr wrap="square" lIns="0" tIns="0" rIns="0" bIns="0" rtlCol="0" anchor="t"/>
          <a:lstStyle/>
          <a:p>
            <a:pPr indent="0" marL="0">
              <a:lnSpc>
                <a:spcPts val="4850"/>
              </a:lnSpc>
              <a:buNone/>
            </a:pPr>
            <a:r>
              <a:rPr lang="en-US" sz="3850" dirty="0">
                <a:solidFill>
                  <a:srgbClr val="FFFFFF"/>
                </a:solidFill>
                <a:latin typeface="Fraunces Medium" pitchFamily="34" charset="0"/>
                <a:ea typeface="Fraunces Medium" pitchFamily="34" charset="-122"/>
                <a:cs typeface="Fraunces Medium" pitchFamily="34" charset="-120"/>
              </a:rPr>
              <a:t>Enabling an AI-Literate Workforce: Strategies for Leaders</a:t>
            </a:r>
            <a:endParaRPr lang="en-US" sz="3850" dirty="0"/>
          </a:p>
        </p:txBody>
      </p:sp>
      <p:pic>
        <p:nvPicPr>
          <p:cNvPr id="4" name="Image 1" descr="preencoded.png">    </p:cNvPr>
          <p:cNvPicPr>
            <a:picLocks noChangeAspect="1"/>
          </p:cNvPicPr>
          <p:nvPr/>
        </p:nvPicPr>
        <p:blipFill>
          <a:blip r:embed="rId2"/>
          <a:stretch>
            <a:fillRect/>
          </a:stretch>
        </p:blipFill>
        <p:spPr>
          <a:xfrm>
            <a:off x="691158" y="2984302"/>
            <a:ext cx="493633" cy="493633"/>
          </a:xfrm>
          <a:prstGeom prst="rect">
            <a:avLst/>
          </a:prstGeom>
        </p:spPr>
      </p:pic>
      <p:sp>
        <p:nvSpPr>
          <p:cNvPr id="5" name="Text 1"/>
          <p:cNvSpPr/>
          <p:nvPr/>
        </p:nvSpPr>
        <p:spPr>
          <a:xfrm>
            <a:off x="691158" y="3675340"/>
            <a:ext cx="3145274" cy="308491"/>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Training and Development</a:t>
            </a:r>
            <a:endParaRPr lang="en-US" sz="1900" dirty="0"/>
          </a:p>
        </p:txBody>
      </p:sp>
      <p:sp>
        <p:nvSpPr>
          <p:cNvPr id="6" name="Text 2"/>
          <p:cNvSpPr/>
          <p:nvPr/>
        </p:nvSpPr>
        <p:spPr>
          <a:xfrm>
            <a:off x="691158" y="4102298"/>
            <a:ext cx="3732728" cy="947976"/>
          </a:xfrm>
          <a:prstGeom prst="rect">
            <a:avLst/>
          </a:prstGeom>
          <a:noFill/>
          <a:ln/>
        </p:spPr>
        <p:txBody>
          <a:bodyPr wrap="square" lIns="0" tIns="0" rIns="0" bIns="0" rtlCol="0" anchor="t"/>
          <a:lstStyle/>
          <a:p>
            <a:pPr algn="l" indent="0" marL="0">
              <a:lnSpc>
                <a:spcPts val="2450"/>
              </a:lnSpc>
              <a:buNone/>
            </a:pPr>
            <a:r>
              <a:rPr lang="en-US" sz="1550" dirty="0">
                <a:solidFill>
                  <a:srgbClr val="EBECEF"/>
                </a:solidFill>
                <a:latin typeface="Epilogue" pitchFamily="34" charset="0"/>
                <a:ea typeface="Epilogue" pitchFamily="34" charset="-122"/>
                <a:cs typeface="Epilogue" pitchFamily="34" charset="-120"/>
              </a:rPr>
              <a:t>Invest in comprehensive training programs to equip employees with the necessary AI skills.</a:t>
            </a:r>
            <a:endParaRPr lang="en-US" sz="1550" dirty="0"/>
          </a:p>
        </p:txBody>
      </p:sp>
      <p:pic>
        <p:nvPicPr>
          <p:cNvPr id="7" name="Image 2" descr="preencoded.png">    </p:cNvPr>
          <p:cNvPicPr>
            <a:picLocks noChangeAspect="1"/>
          </p:cNvPicPr>
          <p:nvPr/>
        </p:nvPicPr>
        <p:blipFill>
          <a:blip r:embed="rId3"/>
          <a:stretch>
            <a:fillRect/>
          </a:stretch>
        </p:blipFill>
        <p:spPr>
          <a:xfrm>
            <a:off x="4720114" y="2984302"/>
            <a:ext cx="493633" cy="493633"/>
          </a:xfrm>
          <a:prstGeom prst="rect">
            <a:avLst/>
          </a:prstGeom>
        </p:spPr>
      </p:pic>
      <p:sp>
        <p:nvSpPr>
          <p:cNvPr id="8" name="Text 3"/>
          <p:cNvSpPr/>
          <p:nvPr/>
        </p:nvSpPr>
        <p:spPr>
          <a:xfrm>
            <a:off x="4720114" y="3675340"/>
            <a:ext cx="2499003" cy="308491"/>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Accessible Resources</a:t>
            </a:r>
            <a:endParaRPr lang="en-US" sz="1900" dirty="0"/>
          </a:p>
        </p:txBody>
      </p:sp>
      <p:sp>
        <p:nvSpPr>
          <p:cNvPr id="9" name="Text 4"/>
          <p:cNvSpPr/>
          <p:nvPr/>
        </p:nvSpPr>
        <p:spPr>
          <a:xfrm>
            <a:off x="4720114" y="4102298"/>
            <a:ext cx="3732728" cy="947976"/>
          </a:xfrm>
          <a:prstGeom prst="rect">
            <a:avLst/>
          </a:prstGeom>
          <a:noFill/>
          <a:ln/>
        </p:spPr>
        <p:txBody>
          <a:bodyPr wrap="square" lIns="0" tIns="0" rIns="0" bIns="0" rtlCol="0" anchor="t"/>
          <a:lstStyle/>
          <a:p>
            <a:pPr algn="l" indent="0" marL="0">
              <a:lnSpc>
                <a:spcPts val="2450"/>
              </a:lnSpc>
              <a:buNone/>
            </a:pPr>
            <a:r>
              <a:rPr lang="en-US" sz="1550" dirty="0">
                <a:solidFill>
                  <a:srgbClr val="EBECEF"/>
                </a:solidFill>
                <a:latin typeface="Epilogue" pitchFamily="34" charset="0"/>
                <a:ea typeface="Epilogue" pitchFamily="34" charset="-122"/>
                <a:cs typeface="Epilogue" pitchFamily="34" charset="-120"/>
              </a:rPr>
              <a:t>Provide access to online courses, tutorials, and internal knowledge repositories.</a:t>
            </a:r>
            <a:endParaRPr lang="en-US" sz="1550" dirty="0"/>
          </a:p>
        </p:txBody>
      </p:sp>
      <p:pic>
        <p:nvPicPr>
          <p:cNvPr id="10" name="Image 3" descr="preencoded.png">    </p:cNvPr>
          <p:cNvPicPr>
            <a:picLocks noChangeAspect="1"/>
          </p:cNvPicPr>
          <p:nvPr/>
        </p:nvPicPr>
        <p:blipFill>
          <a:blip r:embed="rId4"/>
          <a:stretch>
            <a:fillRect/>
          </a:stretch>
        </p:blipFill>
        <p:spPr>
          <a:xfrm>
            <a:off x="691158" y="5642729"/>
            <a:ext cx="493633" cy="493633"/>
          </a:xfrm>
          <a:prstGeom prst="rect">
            <a:avLst/>
          </a:prstGeom>
        </p:spPr>
      </p:pic>
      <p:sp>
        <p:nvSpPr>
          <p:cNvPr id="11" name="Text 5"/>
          <p:cNvSpPr/>
          <p:nvPr/>
        </p:nvSpPr>
        <p:spPr>
          <a:xfrm>
            <a:off x="691158" y="6333768"/>
            <a:ext cx="3318748" cy="308491"/>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Collaborative Environments</a:t>
            </a:r>
            <a:endParaRPr lang="en-US" sz="1900" dirty="0"/>
          </a:p>
        </p:txBody>
      </p:sp>
      <p:sp>
        <p:nvSpPr>
          <p:cNvPr id="12" name="Text 6"/>
          <p:cNvSpPr/>
          <p:nvPr/>
        </p:nvSpPr>
        <p:spPr>
          <a:xfrm>
            <a:off x="691158" y="6760726"/>
            <a:ext cx="3732728" cy="631984"/>
          </a:xfrm>
          <a:prstGeom prst="rect">
            <a:avLst/>
          </a:prstGeom>
          <a:noFill/>
          <a:ln/>
        </p:spPr>
        <p:txBody>
          <a:bodyPr wrap="square" lIns="0" tIns="0" rIns="0" bIns="0" rtlCol="0" anchor="t"/>
          <a:lstStyle/>
          <a:p>
            <a:pPr algn="l" indent="0" marL="0">
              <a:lnSpc>
                <a:spcPts val="2450"/>
              </a:lnSpc>
              <a:buNone/>
            </a:pPr>
            <a:r>
              <a:rPr lang="en-US" sz="1550" dirty="0">
                <a:solidFill>
                  <a:srgbClr val="EBECEF"/>
                </a:solidFill>
                <a:latin typeface="Epilogue" pitchFamily="34" charset="0"/>
                <a:ea typeface="Epilogue" pitchFamily="34" charset="-122"/>
                <a:cs typeface="Epilogue" pitchFamily="34" charset="-120"/>
              </a:rPr>
              <a:t>Foster a culture of collaboration and knowledge sharing among employees.</a:t>
            </a:r>
            <a:endParaRPr lang="en-US" sz="1550" dirty="0"/>
          </a:p>
        </p:txBody>
      </p:sp>
      <p:pic>
        <p:nvPicPr>
          <p:cNvPr id="13" name="Image 4" descr="preencoded.png">    </p:cNvPr>
          <p:cNvPicPr>
            <a:picLocks noChangeAspect="1"/>
          </p:cNvPicPr>
          <p:nvPr/>
        </p:nvPicPr>
        <p:blipFill>
          <a:blip r:embed="rId5"/>
          <a:stretch>
            <a:fillRect/>
          </a:stretch>
        </p:blipFill>
        <p:spPr>
          <a:xfrm>
            <a:off x="4720114" y="5642729"/>
            <a:ext cx="493633" cy="493633"/>
          </a:xfrm>
          <a:prstGeom prst="rect">
            <a:avLst/>
          </a:prstGeom>
        </p:spPr>
      </p:pic>
      <p:sp>
        <p:nvSpPr>
          <p:cNvPr id="14" name="Text 7"/>
          <p:cNvSpPr/>
          <p:nvPr/>
        </p:nvSpPr>
        <p:spPr>
          <a:xfrm>
            <a:off x="4720114" y="6333768"/>
            <a:ext cx="2538532" cy="308491"/>
          </a:xfrm>
          <a:prstGeom prst="rect">
            <a:avLst/>
          </a:prstGeom>
          <a:noFill/>
          <a:ln/>
        </p:spPr>
        <p:txBody>
          <a:bodyPr wrap="none" lIns="0" tIns="0" rIns="0" bIns="0" rtlCol="0" anchor="t"/>
          <a:lstStyle/>
          <a:p>
            <a:pPr algn="l" indent="0" marL="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Continuous Feedback</a:t>
            </a:r>
            <a:endParaRPr lang="en-US" sz="1900" dirty="0"/>
          </a:p>
        </p:txBody>
      </p:sp>
      <p:sp>
        <p:nvSpPr>
          <p:cNvPr id="15" name="Text 8"/>
          <p:cNvSpPr/>
          <p:nvPr/>
        </p:nvSpPr>
        <p:spPr>
          <a:xfrm>
            <a:off x="4720114" y="6760726"/>
            <a:ext cx="3732728" cy="631984"/>
          </a:xfrm>
          <a:prstGeom prst="rect">
            <a:avLst/>
          </a:prstGeom>
          <a:noFill/>
          <a:ln/>
        </p:spPr>
        <p:txBody>
          <a:bodyPr wrap="square" lIns="0" tIns="0" rIns="0" bIns="0" rtlCol="0" anchor="t"/>
          <a:lstStyle/>
          <a:p>
            <a:pPr algn="l" indent="0" marL="0">
              <a:lnSpc>
                <a:spcPts val="2450"/>
              </a:lnSpc>
              <a:buNone/>
            </a:pPr>
            <a:r>
              <a:rPr lang="en-US" sz="1550" dirty="0">
                <a:solidFill>
                  <a:srgbClr val="EBECEF"/>
                </a:solidFill>
                <a:latin typeface="Epilogue" pitchFamily="34" charset="0"/>
                <a:ea typeface="Epilogue" pitchFamily="34" charset="-122"/>
                <a:cs typeface="Epilogue" pitchFamily="34" charset="-120"/>
              </a:rPr>
              <a:t>Provide regular feedback and opportunities for skill development.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696"/>
          </a:xfrm>
          <a:prstGeom prst="rect">
            <a:avLst/>
          </a:prstGeom>
        </p:spPr>
      </p:pic>
      <p:sp>
        <p:nvSpPr>
          <p:cNvPr id="3" name="Text 0"/>
          <p:cNvSpPr/>
          <p:nvPr/>
        </p:nvSpPr>
        <p:spPr>
          <a:xfrm>
            <a:off x="636746" y="500301"/>
            <a:ext cx="7870508" cy="1137047"/>
          </a:xfrm>
          <a:prstGeom prst="rect">
            <a:avLst/>
          </a:prstGeom>
          <a:noFill/>
          <a:ln/>
        </p:spPr>
        <p:txBody>
          <a:bodyPr wrap="square" lIns="0" tIns="0" rIns="0" bIns="0" rtlCol="0" anchor="t"/>
          <a:lstStyle/>
          <a:p>
            <a:pPr indent="0" marL="0">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Overcoming Resistance to AI: Fostering a Culture of Adoption</a:t>
            </a:r>
            <a:endParaRPr lang="en-US" sz="3550" dirty="0"/>
          </a:p>
        </p:txBody>
      </p:sp>
      <p:pic>
        <p:nvPicPr>
          <p:cNvPr id="4" name="Image 1" descr="preencoded.png">    </p:cNvPr>
          <p:cNvPicPr>
            <a:picLocks noChangeAspect="1"/>
          </p:cNvPicPr>
          <p:nvPr/>
        </p:nvPicPr>
        <p:blipFill>
          <a:blip r:embed="rId2"/>
          <a:stretch>
            <a:fillRect/>
          </a:stretch>
        </p:blipFill>
        <p:spPr>
          <a:xfrm>
            <a:off x="636746" y="1910239"/>
            <a:ext cx="909638" cy="1455539"/>
          </a:xfrm>
          <a:prstGeom prst="rect">
            <a:avLst/>
          </a:prstGeom>
        </p:spPr>
      </p:pic>
      <p:sp>
        <p:nvSpPr>
          <p:cNvPr id="5" name="Text 1"/>
          <p:cNvSpPr/>
          <p:nvPr/>
        </p:nvSpPr>
        <p:spPr>
          <a:xfrm>
            <a:off x="1819275" y="2092166"/>
            <a:ext cx="2274332" cy="28420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Transparency</a:t>
            </a:r>
            <a:endParaRPr lang="en-US" sz="1750" dirty="0"/>
          </a:p>
        </p:txBody>
      </p:sp>
      <p:sp>
        <p:nvSpPr>
          <p:cNvPr id="6" name="Text 2"/>
          <p:cNvSpPr/>
          <p:nvPr/>
        </p:nvSpPr>
        <p:spPr>
          <a:xfrm>
            <a:off x="1819275" y="2485430"/>
            <a:ext cx="6687979" cy="290989"/>
          </a:xfrm>
          <a:prstGeom prst="rect">
            <a:avLst/>
          </a:prstGeom>
          <a:noFill/>
          <a:ln/>
        </p:spPr>
        <p:txBody>
          <a:bodyPr wrap="non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Clearly communicate the benefits and potential risks of AI.</a:t>
            </a:r>
            <a:endParaRPr lang="en-US" sz="1400" dirty="0"/>
          </a:p>
        </p:txBody>
      </p:sp>
      <p:pic>
        <p:nvPicPr>
          <p:cNvPr id="7" name="Image 2" descr="preencoded.png">    </p:cNvPr>
          <p:cNvPicPr>
            <a:picLocks noChangeAspect="1"/>
          </p:cNvPicPr>
          <p:nvPr/>
        </p:nvPicPr>
        <p:blipFill>
          <a:blip r:embed="rId3"/>
          <a:stretch>
            <a:fillRect/>
          </a:stretch>
        </p:blipFill>
        <p:spPr>
          <a:xfrm>
            <a:off x="636746" y="3365778"/>
            <a:ext cx="909638" cy="1455539"/>
          </a:xfrm>
          <a:prstGeom prst="rect">
            <a:avLst/>
          </a:prstGeom>
        </p:spPr>
      </p:pic>
      <p:sp>
        <p:nvSpPr>
          <p:cNvPr id="8" name="Text 3"/>
          <p:cNvSpPr/>
          <p:nvPr/>
        </p:nvSpPr>
        <p:spPr>
          <a:xfrm>
            <a:off x="1819275" y="3547705"/>
            <a:ext cx="2729508" cy="28420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Employee Empowerment</a:t>
            </a:r>
            <a:endParaRPr lang="en-US" sz="1750" dirty="0"/>
          </a:p>
        </p:txBody>
      </p:sp>
      <p:sp>
        <p:nvSpPr>
          <p:cNvPr id="9" name="Text 4"/>
          <p:cNvSpPr/>
          <p:nvPr/>
        </p:nvSpPr>
        <p:spPr>
          <a:xfrm>
            <a:off x="1819275" y="3940969"/>
            <a:ext cx="6687979" cy="58197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Involve employees in the AI implementation process and address their concerns.</a:t>
            </a:r>
            <a:endParaRPr lang="en-US" sz="1400" dirty="0"/>
          </a:p>
        </p:txBody>
      </p:sp>
      <p:pic>
        <p:nvPicPr>
          <p:cNvPr id="10" name="Image 3" descr="preencoded.png">    </p:cNvPr>
          <p:cNvPicPr>
            <a:picLocks noChangeAspect="1"/>
          </p:cNvPicPr>
          <p:nvPr/>
        </p:nvPicPr>
        <p:blipFill>
          <a:blip r:embed="rId4"/>
          <a:stretch>
            <a:fillRect/>
          </a:stretch>
        </p:blipFill>
        <p:spPr>
          <a:xfrm>
            <a:off x="636746" y="4821317"/>
            <a:ext cx="909638" cy="1455539"/>
          </a:xfrm>
          <a:prstGeom prst="rect">
            <a:avLst/>
          </a:prstGeom>
        </p:spPr>
      </p:pic>
      <p:sp>
        <p:nvSpPr>
          <p:cNvPr id="11" name="Text 5"/>
          <p:cNvSpPr/>
          <p:nvPr/>
        </p:nvSpPr>
        <p:spPr>
          <a:xfrm>
            <a:off x="1819275" y="5003244"/>
            <a:ext cx="2274332" cy="28420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Ethical Guidelines</a:t>
            </a:r>
            <a:endParaRPr lang="en-US" sz="1750" dirty="0"/>
          </a:p>
        </p:txBody>
      </p:sp>
      <p:sp>
        <p:nvSpPr>
          <p:cNvPr id="12" name="Text 6"/>
          <p:cNvSpPr/>
          <p:nvPr/>
        </p:nvSpPr>
        <p:spPr>
          <a:xfrm>
            <a:off x="1819275" y="5396508"/>
            <a:ext cx="6687979" cy="290989"/>
          </a:xfrm>
          <a:prstGeom prst="rect">
            <a:avLst/>
          </a:prstGeom>
          <a:noFill/>
          <a:ln/>
        </p:spPr>
        <p:txBody>
          <a:bodyPr wrap="non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Establish clear ethical guidelines for AI usage and data privacy.</a:t>
            </a:r>
            <a:endParaRPr lang="en-US" sz="1400" dirty="0"/>
          </a:p>
        </p:txBody>
      </p:sp>
      <p:pic>
        <p:nvPicPr>
          <p:cNvPr id="13" name="Image 4" descr="preencoded.png">    </p:cNvPr>
          <p:cNvPicPr>
            <a:picLocks noChangeAspect="1"/>
          </p:cNvPicPr>
          <p:nvPr/>
        </p:nvPicPr>
        <p:blipFill>
          <a:blip r:embed="rId5"/>
          <a:stretch>
            <a:fillRect/>
          </a:stretch>
        </p:blipFill>
        <p:spPr>
          <a:xfrm>
            <a:off x="636746" y="6276856"/>
            <a:ext cx="909638" cy="1455539"/>
          </a:xfrm>
          <a:prstGeom prst="rect">
            <a:avLst/>
          </a:prstGeom>
        </p:spPr>
      </p:pic>
      <p:sp>
        <p:nvSpPr>
          <p:cNvPr id="14" name="Text 7"/>
          <p:cNvSpPr/>
          <p:nvPr/>
        </p:nvSpPr>
        <p:spPr>
          <a:xfrm>
            <a:off x="1819275" y="6458783"/>
            <a:ext cx="2274332" cy="284202"/>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Skill Development</a:t>
            </a:r>
            <a:endParaRPr lang="en-US" sz="1750" dirty="0"/>
          </a:p>
        </p:txBody>
      </p:sp>
      <p:sp>
        <p:nvSpPr>
          <p:cNvPr id="15" name="Text 8"/>
          <p:cNvSpPr/>
          <p:nvPr/>
        </p:nvSpPr>
        <p:spPr>
          <a:xfrm>
            <a:off x="1819275" y="6852047"/>
            <a:ext cx="6687979" cy="58197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Provide training opportunities to enhance employees' confidence in using AI.</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0655" y="750689"/>
            <a:ext cx="7735491" cy="1257538"/>
          </a:xfrm>
          <a:prstGeom prst="rect">
            <a:avLst/>
          </a:prstGeom>
          <a:noFill/>
          <a:ln/>
        </p:spPr>
        <p:txBody>
          <a:bodyPr wrap="square" lIns="0" tIns="0" rIns="0" bIns="0" rtlCol="0" anchor="t"/>
          <a:lstStyle/>
          <a:p>
            <a:pPr indent="0" marL="0">
              <a:lnSpc>
                <a:spcPts val="4950"/>
              </a:lnSpc>
              <a:buNone/>
            </a:pPr>
            <a:r>
              <a:rPr lang="en-US" sz="3950" dirty="0">
                <a:solidFill>
                  <a:srgbClr val="FFFFFF"/>
                </a:solidFill>
                <a:latin typeface="Fraunces Medium" pitchFamily="34" charset="0"/>
                <a:ea typeface="Fraunces Medium" pitchFamily="34" charset="-122"/>
                <a:cs typeface="Fraunces Medium" pitchFamily="34" charset="-120"/>
              </a:rPr>
              <a:t>AI's Impact on Jobs: Augmentation vs. Automation</a:t>
            </a:r>
            <a:endParaRPr lang="en-US" sz="3950" dirty="0"/>
          </a:p>
        </p:txBody>
      </p:sp>
      <p:sp>
        <p:nvSpPr>
          <p:cNvPr id="4" name="Shape 1"/>
          <p:cNvSpPr/>
          <p:nvPr/>
        </p:nvSpPr>
        <p:spPr>
          <a:xfrm>
            <a:off x="6481048" y="2310051"/>
            <a:ext cx="22860" cy="5168860"/>
          </a:xfrm>
          <a:prstGeom prst="roundRect">
            <a:avLst>
              <a:gd name="adj" fmla="val 369727"/>
            </a:avLst>
          </a:prstGeom>
          <a:solidFill>
            <a:srgbClr val="414A70"/>
          </a:solidFill>
          <a:ln/>
        </p:spPr>
      </p:sp>
      <p:sp>
        <p:nvSpPr>
          <p:cNvPr id="5" name="Shape 2"/>
          <p:cNvSpPr/>
          <p:nvPr/>
        </p:nvSpPr>
        <p:spPr>
          <a:xfrm>
            <a:off x="6695956" y="2751296"/>
            <a:ext cx="704255" cy="22860"/>
          </a:xfrm>
          <a:prstGeom prst="roundRect">
            <a:avLst>
              <a:gd name="adj" fmla="val 369727"/>
            </a:avLst>
          </a:prstGeom>
          <a:solidFill>
            <a:srgbClr val="414A70"/>
          </a:solidFill>
          <a:ln/>
        </p:spPr>
      </p:sp>
      <p:sp>
        <p:nvSpPr>
          <p:cNvPr id="6" name="Shape 3"/>
          <p:cNvSpPr/>
          <p:nvPr/>
        </p:nvSpPr>
        <p:spPr>
          <a:xfrm>
            <a:off x="6266140" y="2536388"/>
            <a:ext cx="452676" cy="452676"/>
          </a:xfrm>
          <a:prstGeom prst="roundRect">
            <a:avLst>
              <a:gd name="adj" fmla="val 18671"/>
            </a:avLst>
          </a:prstGeom>
          <a:solidFill>
            <a:srgbClr val="283157"/>
          </a:solidFill>
          <a:ln w="7620">
            <a:solidFill>
              <a:srgbClr val="414A70"/>
            </a:solidFill>
            <a:prstDash val="solid"/>
          </a:ln>
        </p:spPr>
      </p:sp>
      <p:sp>
        <p:nvSpPr>
          <p:cNvPr id="7" name="Text 4"/>
          <p:cNvSpPr/>
          <p:nvPr/>
        </p:nvSpPr>
        <p:spPr>
          <a:xfrm>
            <a:off x="6423184" y="2611755"/>
            <a:ext cx="138470" cy="30182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1</a:t>
            </a:r>
            <a:endParaRPr lang="en-US" sz="2350" dirty="0"/>
          </a:p>
        </p:txBody>
      </p:sp>
      <p:sp>
        <p:nvSpPr>
          <p:cNvPr id="8" name="Text 5"/>
          <p:cNvSpPr/>
          <p:nvPr/>
        </p:nvSpPr>
        <p:spPr>
          <a:xfrm>
            <a:off x="7599164" y="2511266"/>
            <a:ext cx="2515433" cy="314444"/>
          </a:xfrm>
          <a:prstGeom prst="rect">
            <a:avLst/>
          </a:prstGeom>
          <a:noFill/>
          <a:ln/>
        </p:spPr>
        <p:txBody>
          <a:bodyPr wrap="none" lIns="0" tIns="0" rIns="0" bIns="0" rtlCol="0" anchor="t"/>
          <a:lstStyle/>
          <a:p>
            <a:pPr algn="l"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Job Augmentation</a:t>
            </a:r>
            <a:endParaRPr lang="en-US" sz="1950" dirty="0"/>
          </a:p>
        </p:txBody>
      </p:sp>
      <p:sp>
        <p:nvSpPr>
          <p:cNvPr id="9" name="Text 6"/>
          <p:cNvSpPr/>
          <p:nvPr/>
        </p:nvSpPr>
        <p:spPr>
          <a:xfrm>
            <a:off x="7599164" y="2946440"/>
            <a:ext cx="6326981" cy="643890"/>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AI assists employees by automating routine tasks and providing insights, enhancing productivity and efficiency.</a:t>
            </a:r>
            <a:endParaRPr lang="en-US" sz="1550" dirty="0"/>
          </a:p>
        </p:txBody>
      </p:sp>
      <p:sp>
        <p:nvSpPr>
          <p:cNvPr id="10" name="Shape 7"/>
          <p:cNvSpPr/>
          <p:nvPr/>
        </p:nvSpPr>
        <p:spPr>
          <a:xfrm>
            <a:off x="6695956" y="4434007"/>
            <a:ext cx="704255" cy="22860"/>
          </a:xfrm>
          <a:prstGeom prst="roundRect">
            <a:avLst>
              <a:gd name="adj" fmla="val 369727"/>
            </a:avLst>
          </a:prstGeom>
          <a:solidFill>
            <a:srgbClr val="414A70"/>
          </a:solidFill>
          <a:ln/>
        </p:spPr>
      </p:sp>
      <p:sp>
        <p:nvSpPr>
          <p:cNvPr id="11" name="Shape 8"/>
          <p:cNvSpPr/>
          <p:nvPr/>
        </p:nvSpPr>
        <p:spPr>
          <a:xfrm>
            <a:off x="6266140" y="4219099"/>
            <a:ext cx="452676" cy="452676"/>
          </a:xfrm>
          <a:prstGeom prst="roundRect">
            <a:avLst>
              <a:gd name="adj" fmla="val 18671"/>
            </a:avLst>
          </a:prstGeom>
          <a:solidFill>
            <a:srgbClr val="283157"/>
          </a:solidFill>
          <a:ln w="7620">
            <a:solidFill>
              <a:srgbClr val="414A70"/>
            </a:solidFill>
            <a:prstDash val="solid"/>
          </a:ln>
        </p:spPr>
      </p:sp>
      <p:sp>
        <p:nvSpPr>
          <p:cNvPr id="12" name="Text 9"/>
          <p:cNvSpPr/>
          <p:nvPr/>
        </p:nvSpPr>
        <p:spPr>
          <a:xfrm>
            <a:off x="6400919" y="4294465"/>
            <a:ext cx="182999" cy="30182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2</a:t>
            </a:r>
            <a:endParaRPr lang="en-US" sz="2350" dirty="0"/>
          </a:p>
        </p:txBody>
      </p:sp>
      <p:sp>
        <p:nvSpPr>
          <p:cNvPr id="13" name="Text 10"/>
          <p:cNvSpPr/>
          <p:nvPr/>
        </p:nvSpPr>
        <p:spPr>
          <a:xfrm>
            <a:off x="7599164" y="4193977"/>
            <a:ext cx="2515433" cy="314444"/>
          </a:xfrm>
          <a:prstGeom prst="rect">
            <a:avLst/>
          </a:prstGeom>
          <a:noFill/>
          <a:ln/>
        </p:spPr>
        <p:txBody>
          <a:bodyPr wrap="none" lIns="0" tIns="0" rIns="0" bIns="0" rtlCol="0" anchor="t"/>
          <a:lstStyle/>
          <a:p>
            <a:pPr algn="l"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Job Automation</a:t>
            </a:r>
            <a:endParaRPr lang="en-US" sz="1950" dirty="0"/>
          </a:p>
        </p:txBody>
      </p:sp>
      <p:sp>
        <p:nvSpPr>
          <p:cNvPr id="14" name="Text 11"/>
          <p:cNvSpPr/>
          <p:nvPr/>
        </p:nvSpPr>
        <p:spPr>
          <a:xfrm>
            <a:off x="7599164" y="4629150"/>
            <a:ext cx="6326981" cy="965835"/>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AI replaces repetitive and low-skilled tasks, leading to job displacement in some areas but creating opportunities in others.</a:t>
            </a:r>
            <a:endParaRPr lang="en-US" sz="1550" dirty="0"/>
          </a:p>
        </p:txBody>
      </p:sp>
      <p:sp>
        <p:nvSpPr>
          <p:cNvPr id="15" name="Shape 12"/>
          <p:cNvSpPr/>
          <p:nvPr/>
        </p:nvSpPr>
        <p:spPr>
          <a:xfrm>
            <a:off x="6695956" y="6438662"/>
            <a:ext cx="704255" cy="22860"/>
          </a:xfrm>
          <a:prstGeom prst="roundRect">
            <a:avLst>
              <a:gd name="adj" fmla="val 369727"/>
            </a:avLst>
          </a:prstGeom>
          <a:solidFill>
            <a:srgbClr val="414A70"/>
          </a:solidFill>
          <a:ln/>
        </p:spPr>
      </p:sp>
      <p:sp>
        <p:nvSpPr>
          <p:cNvPr id="16" name="Shape 13"/>
          <p:cNvSpPr/>
          <p:nvPr/>
        </p:nvSpPr>
        <p:spPr>
          <a:xfrm>
            <a:off x="6266140" y="6223754"/>
            <a:ext cx="452676" cy="452676"/>
          </a:xfrm>
          <a:prstGeom prst="roundRect">
            <a:avLst>
              <a:gd name="adj" fmla="val 18671"/>
            </a:avLst>
          </a:prstGeom>
          <a:solidFill>
            <a:srgbClr val="283157"/>
          </a:solidFill>
          <a:ln w="7620">
            <a:solidFill>
              <a:srgbClr val="414A70"/>
            </a:solidFill>
            <a:prstDash val="solid"/>
          </a:ln>
        </p:spPr>
      </p:sp>
      <p:sp>
        <p:nvSpPr>
          <p:cNvPr id="17" name="Text 14"/>
          <p:cNvSpPr/>
          <p:nvPr/>
        </p:nvSpPr>
        <p:spPr>
          <a:xfrm>
            <a:off x="6409134" y="6299121"/>
            <a:ext cx="166688" cy="301823"/>
          </a:xfrm>
          <a:prstGeom prst="rect">
            <a:avLst/>
          </a:prstGeom>
          <a:noFill/>
          <a:ln/>
        </p:spPr>
        <p:txBody>
          <a:bodyPr wrap="none" lIns="0" tIns="0" rIns="0" bIns="0" rtlCol="0" anchor="t"/>
          <a:lstStyle/>
          <a:p>
            <a:pPr algn="ctr" indent="0" marL="0">
              <a:lnSpc>
                <a:spcPts val="2350"/>
              </a:lnSpc>
              <a:buNone/>
            </a:pPr>
            <a:r>
              <a:rPr lang="en-US" sz="2350" dirty="0">
                <a:solidFill>
                  <a:srgbClr val="EBECEF"/>
                </a:solidFill>
                <a:latin typeface="Fraunces Medium" pitchFamily="34" charset="0"/>
                <a:ea typeface="Fraunces Medium" pitchFamily="34" charset="-122"/>
                <a:cs typeface="Fraunces Medium" pitchFamily="34" charset="-120"/>
              </a:rPr>
              <a:t>3</a:t>
            </a:r>
            <a:endParaRPr lang="en-US" sz="2350" dirty="0"/>
          </a:p>
        </p:txBody>
      </p:sp>
      <p:sp>
        <p:nvSpPr>
          <p:cNvPr id="18" name="Text 15"/>
          <p:cNvSpPr/>
          <p:nvPr/>
        </p:nvSpPr>
        <p:spPr>
          <a:xfrm>
            <a:off x="7599164" y="6198632"/>
            <a:ext cx="2998708" cy="314444"/>
          </a:xfrm>
          <a:prstGeom prst="rect">
            <a:avLst/>
          </a:prstGeom>
          <a:noFill/>
          <a:ln/>
        </p:spPr>
        <p:txBody>
          <a:bodyPr wrap="none" lIns="0" tIns="0" rIns="0" bIns="0" rtlCol="0" anchor="t"/>
          <a:lstStyle/>
          <a:p>
            <a:pPr algn="l" indent="0" marL="0">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Reskilling and Upskilling</a:t>
            </a:r>
            <a:endParaRPr lang="en-US" sz="1950" dirty="0"/>
          </a:p>
        </p:txBody>
      </p:sp>
      <p:sp>
        <p:nvSpPr>
          <p:cNvPr id="19" name="Text 16"/>
          <p:cNvSpPr/>
          <p:nvPr/>
        </p:nvSpPr>
        <p:spPr>
          <a:xfrm>
            <a:off x="7599164" y="6633805"/>
            <a:ext cx="6326981" cy="643890"/>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Employees must adapt to the changing job market by acquiring new skills in AI-related fields.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981"/>
          </a:xfrm>
          <a:prstGeom prst="rect">
            <a:avLst/>
          </a:prstGeom>
        </p:spPr>
      </p:pic>
      <p:sp>
        <p:nvSpPr>
          <p:cNvPr id="3" name="Text 0"/>
          <p:cNvSpPr/>
          <p:nvPr/>
        </p:nvSpPr>
        <p:spPr>
          <a:xfrm>
            <a:off x="662702" y="520660"/>
            <a:ext cx="7818596" cy="1183481"/>
          </a:xfrm>
          <a:prstGeom prst="rect">
            <a:avLst/>
          </a:prstGeom>
          <a:noFill/>
          <a:ln/>
        </p:spPr>
        <p:txBody>
          <a:bodyPr wrap="square" lIns="0" tIns="0" rIns="0" bIns="0" rtlCol="0" anchor="t"/>
          <a:lstStyle/>
          <a:p>
            <a:pPr indent="0" marL="0">
              <a:lnSpc>
                <a:spcPts val="4650"/>
              </a:lnSpc>
              <a:buNone/>
            </a:pPr>
            <a:r>
              <a:rPr lang="en-US" sz="3700" dirty="0">
                <a:solidFill>
                  <a:srgbClr val="FFFFFF"/>
                </a:solidFill>
                <a:latin typeface="Fraunces Medium" pitchFamily="34" charset="0"/>
                <a:ea typeface="Fraunces Medium" pitchFamily="34" charset="-122"/>
                <a:cs typeface="Fraunces Medium" pitchFamily="34" charset="-120"/>
              </a:rPr>
              <a:t>AI as an Equalizer for Small Businesses</a:t>
            </a:r>
            <a:endParaRPr lang="en-US" sz="3700" dirty="0"/>
          </a:p>
        </p:txBody>
      </p:sp>
      <p:sp>
        <p:nvSpPr>
          <p:cNvPr id="4" name="Text 1"/>
          <p:cNvSpPr/>
          <p:nvPr/>
        </p:nvSpPr>
        <p:spPr>
          <a:xfrm>
            <a:off x="662702" y="2082760"/>
            <a:ext cx="3767257" cy="624840"/>
          </a:xfrm>
          <a:prstGeom prst="rect">
            <a:avLst/>
          </a:prstGeom>
          <a:noFill/>
          <a:ln/>
        </p:spPr>
        <p:txBody>
          <a:bodyPr wrap="none" lIns="0" tIns="0" rIns="0" bIns="0" rtlCol="0" anchor="t"/>
          <a:lstStyle/>
          <a:p>
            <a:pPr algn="ctr" indent="0" marL="0">
              <a:lnSpc>
                <a:spcPts val="4900"/>
              </a:lnSpc>
              <a:buNone/>
            </a:pPr>
            <a:r>
              <a:rPr lang="en-US" sz="4900" dirty="0">
                <a:solidFill>
                  <a:srgbClr val="EBECEF"/>
                </a:solidFill>
                <a:latin typeface="Fraunces Medium" pitchFamily="34" charset="0"/>
                <a:ea typeface="Fraunces Medium" pitchFamily="34" charset="-122"/>
                <a:cs typeface="Fraunces Medium" pitchFamily="34" charset="-120"/>
              </a:rPr>
              <a:t>1</a:t>
            </a:r>
            <a:endParaRPr lang="en-US" sz="4900" dirty="0"/>
          </a:p>
        </p:txBody>
      </p:sp>
      <p:sp>
        <p:nvSpPr>
          <p:cNvPr id="5" name="Text 2"/>
          <p:cNvSpPr/>
          <p:nvPr/>
        </p:nvSpPr>
        <p:spPr>
          <a:xfrm>
            <a:off x="1362789" y="2944178"/>
            <a:ext cx="2367082" cy="295870"/>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Level Playing Field</a:t>
            </a:r>
            <a:endParaRPr lang="en-US" sz="1850" dirty="0"/>
          </a:p>
        </p:txBody>
      </p:sp>
      <p:sp>
        <p:nvSpPr>
          <p:cNvPr id="6" name="Text 3"/>
          <p:cNvSpPr/>
          <p:nvPr/>
        </p:nvSpPr>
        <p:spPr>
          <a:xfrm>
            <a:off x="662702" y="3353633"/>
            <a:ext cx="3767257" cy="1212056"/>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AI empowers small businesses to compete with larger companies by providing access to advanced technologies.</a:t>
            </a:r>
            <a:endParaRPr lang="en-US" sz="1450" dirty="0"/>
          </a:p>
        </p:txBody>
      </p:sp>
      <p:sp>
        <p:nvSpPr>
          <p:cNvPr id="7" name="Text 4"/>
          <p:cNvSpPr/>
          <p:nvPr/>
        </p:nvSpPr>
        <p:spPr>
          <a:xfrm>
            <a:off x="4713923" y="2082760"/>
            <a:ext cx="3767376" cy="624840"/>
          </a:xfrm>
          <a:prstGeom prst="rect">
            <a:avLst/>
          </a:prstGeom>
          <a:noFill/>
          <a:ln/>
        </p:spPr>
        <p:txBody>
          <a:bodyPr wrap="none" lIns="0" tIns="0" rIns="0" bIns="0" rtlCol="0" anchor="t"/>
          <a:lstStyle/>
          <a:p>
            <a:pPr algn="ctr" indent="0" marL="0">
              <a:lnSpc>
                <a:spcPts val="4900"/>
              </a:lnSpc>
              <a:buNone/>
            </a:pPr>
            <a:r>
              <a:rPr lang="en-US" sz="4900" dirty="0">
                <a:solidFill>
                  <a:srgbClr val="EBECEF"/>
                </a:solidFill>
                <a:latin typeface="Fraunces Medium" pitchFamily="34" charset="0"/>
                <a:ea typeface="Fraunces Medium" pitchFamily="34" charset="-122"/>
                <a:cs typeface="Fraunces Medium" pitchFamily="34" charset="-120"/>
              </a:rPr>
              <a:t>2</a:t>
            </a:r>
            <a:endParaRPr lang="en-US" sz="4900" dirty="0"/>
          </a:p>
        </p:txBody>
      </p:sp>
      <p:sp>
        <p:nvSpPr>
          <p:cNvPr id="8" name="Text 5"/>
          <p:cNvSpPr/>
          <p:nvPr/>
        </p:nvSpPr>
        <p:spPr>
          <a:xfrm>
            <a:off x="5414010" y="2944178"/>
            <a:ext cx="2367082" cy="295870"/>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Enhanced Efficiency</a:t>
            </a:r>
            <a:endParaRPr lang="en-US" sz="1850" dirty="0"/>
          </a:p>
        </p:txBody>
      </p:sp>
      <p:sp>
        <p:nvSpPr>
          <p:cNvPr id="9" name="Text 6"/>
          <p:cNvSpPr/>
          <p:nvPr/>
        </p:nvSpPr>
        <p:spPr>
          <a:xfrm>
            <a:off x="4713923" y="3353633"/>
            <a:ext cx="3767376" cy="909042"/>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AI automates tasks and optimizes operations, enabling small businesses to operate more effectively.</a:t>
            </a:r>
            <a:endParaRPr lang="en-US" sz="1450" dirty="0"/>
          </a:p>
        </p:txBody>
      </p:sp>
      <p:sp>
        <p:nvSpPr>
          <p:cNvPr id="10" name="Text 7"/>
          <p:cNvSpPr/>
          <p:nvPr/>
        </p:nvSpPr>
        <p:spPr>
          <a:xfrm>
            <a:off x="662702" y="5228392"/>
            <a:ext cx="3767257" cy="624840"/>
          </a:xfrm>
          <a:prstGeom prst="rect">
            <a:avLst/>
          </a:prstGeom>
          <a:noFill/>
          <a:ln/>
        </p:spPr>
        <p:txBody>
          <a:bodyPr wrap="none" lIns="0" tIns="0" rIns="0" bIns="0" rtlCol="0" anchor="t"/>
          <a:lstStyle/>
          <a:p>
            <a:pPr algn="ctr" indent="0" marL="0">
              <a:lnSpc>
                <a:spcPts val="4900"/>
              </a:lnSpc>
              <a:buNone/>
            </a:pPr>
            <a:r>
              <a:rPr lang="en-US" sz="4900" dirty="0">
                <a:solidFill>
                  <a:srgbClr val="EBECEF"/>
                </a:solidFill>
                <a:latin typeface="Fraunces Medium" pitchFamily="34" charset="0"/>
                <a:ea typeface="Fraunces Medium" pitchFamily="34" charset="-122"/>
                <a:cs typeface="Fraunces Medium" pitchFamily="34" charset="-120"/>
              </a:rPr>
              <a:t>3</a:t>
            </a:r>
            <a:endParaRPr lang="en-US" sz="4900" dirty="0"/>
          </a:p>
        </p:txBody>
      </p:sp>
      <p:sp>
        <p:nvSpPr>
          <p:cNvPr id="11" name="Text 8"/>
          <p:cNvSpPr/>
          <p:nvPr/>
        </p:nvSpPr>
        <p:spPr>
          <a:xfrm>
            <a:off x="1108710" y="6089809"/>
            <a:ext cx="2875240" cy="295870"/>
          </a:xfrm>
          <a:prstGeom prst="rect">
            <a:avLst/>
          </a:prstGeom>
          <a:noFill/>
          <a:ln/>
        </p:spPr>
        <p:txBody>
          <a:bodyPr wrap="none" lIns="0" tIns="0" rIns="0" bIns="0" rtlCol="0" anchor="t"/>
          <a:lstStyle/>
          <a:p>
            <a:pPr algn="ctr"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Personalized Experiences</a:t>
            </a:r>
            <a:endParaRPr lang="en-US" sz="1850" dirty="0"/>
          </a:p>
        </p:txBody>
      </p:sp>
      <p:sp>
        <p:nvSpPr>
          <p:cNvPr id="12" name="Text 9"/>
          <p:cNvSpPr/>
          <p:nvPr/>
        </p:nvSpPr>
        <p:spPr>
          <a:xfrm>
            <a:off x="662702" y="6499265"/>
            <a:ext cx="3767257" cy="1212056"/>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AI allows small businesses to deliver tailored customer experiences, fostering stronger customer relationships.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2025-01-19T13:14:51Z</dcterms:created>
  <dcterms:modified xsi:type="dcterms:W3CDTF">2025-01-19T13:14:51Z</dcterms:modified>
</cp:coreProperties>
</file>